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11/30/2022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025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83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757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2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213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720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72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99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89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505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381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11/30/2022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56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28CAFD-BDFA-690A-0C62-28846EEAF5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633" y="1247140"/>
            <a:ext cx="3608208" cy="345084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</a:schemeClr>
                </a:solidFill>
              </a:rPr>
              <a:t>BASE DE DATOS PRACTICA H4</a:t>
            </a:r>
            <a:endParaRPr lang="es-MX" sz="4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EF3A74-C2E4-33F0-3921-A517ABFD3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Nombre: </a:t>
            </a:r>
            <a:r>
              <a:rPr lang="en-US" sz="2200" dirty="0"/>
              <a:t>Henry Javier Huarachi Quispe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Docente: </a:t>
            </a:r>
            <a:r>
              <a:rPr lang="en-US" sz="2200" dirty="0"/>
              <a:t>William Barra</a:t>
            </a:r>
            <a:endParaRPr lang="es-MX" sz="2200" dirty="0"/>
          </a:p>
        </p:txBody>
      </p:sp>
      <p:pic>
        <p:nvPicPr>
          <p:cNvPr id="24" name="Picture 3" descr="Habitación con servidores iluminados">
            <a:extLst>
              <a:ext uri="{FF2B5EF4-FFF2-40B4-BE49-F238E27FC236}">
                <a16:creationId xmlns:a16="http://schemas.microsoft.com/office/drawing/2014/main" id="{403BF1FA-8DE8-CEA7-0A7B-CDD4923432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46" r="17077" b="-1"/>
          <a:stretch/>
        </p:blipFill>
        <p:spPr>
          <a:xfrm>
            <a:off x="-1" y="10"/>
            <a:ext cx="7456513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Rectangle 1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5" name="Picture 2" descr="Unifranz - Bienvenid@ a la Universidad Franz Tamayo">
            <a:extLst>
              <a:ext uri="{FF2B5EF4-FFF2-40B4-BE49-F238E27FC236}">
                <a16:creationId xmlns:a16="http://schemas.microsoft.com/office/drawing/2014/main" id="{12AFA328-2696-8398-3F93-135EEAFB1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918" y="1151182"/>
            <a:ext cx="5022933" cy="234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05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BFE842-70CB-2F02-9F5F-86516D0E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/>
              <a:t>10.Crear una función que sume los valores de la serie Fibonacci.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8B3B4D2-86D0-504F-0253-1C108F9B7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5" r="47820" b="3961"/>
          <a:stretch/>
        </p:blipFill>
        <p:spPr>
          <a:xfrm>
            <a:off x="2883884" y="617477"/>
            <a:ext cx="3418406" cy="369154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5064D05-547C-3B8C-7D75-0D9FBDEDF5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75"/>
          <a:stretch/>
        </p:blipFill>
        <p:spPr>
          <a:xfrm>
            <a:off x="6945754" y="471673"/>
            <a:ext cx="3468925" cy="39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10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6DE64C-5F09-D241-651C-251F45ECE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5" t="33189" r="23311" b="11403"/>
          <a:stretch/>
        </p:blipFill>
        <p:spPr>
          <a:xfrm>
            <a:off x="3231616" y="904875"/>
            <a:ext cx="6756051" cy="3211869"/>
          </a:xfrm>
          <a:prstGeom prst="rect">
            <a:avLst/>
          </a:prstGeom>
        </p:spPr>
      </p:pic>
      <p:sp>
        <p:nvSpPr>
          <p:cNvPr id="15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3751" y="4102096"/>
            <a:ext cx="9418249" cy="275590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7C59C0-73F3-FFAA-E11E-005A2D31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16" y="4642192"/>
            <a:ext cx="8393008" cy="10156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11.Manejo de vistas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18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>
            <a:extLst>
              <a:ext uri="{FF2B5EF4-FFF2-40B4-BE49-F238E27FC236}">
                <a16:creationId xmlns:a16="http://schemas.microsoft.com/office/drawing/2014/main" id="{20C77CAF-800A-A15B-4C10-A41A4A9BBD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-3048" y="-100797"/>
            <a:ext cx="12191980" cy="6857990"/>
          </a:xfrm>
          <a:prstGeom prst="rect">
            <a:avLst/>
          </a:prstGeom>
        </p:spPr>
      </p:pic>
      <p:sp>
        <p:nvSpPr>
          <p:cNvPr id="14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02095"/>
            <a:ext cx="12188949" cy="219075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59FD84-7282-13F0-638D-893B8695A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815" y="4775383"/>
            <a:ext cx="9626949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dirty="0"/>
              <a:t>12.Manejo de TRIGGERS I.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-1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AF1321-5D0E-863D-84B1-FE5854CC2A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41" t="18056" r="25938" b="10417"/>
          <a:stretch/>
        </p:blipFill>
        <p:spPr>
          <a:xfrm>
            <a:off x="2171602" y="123581"/>
            <a:ext cx="5827107" cy="426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0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02095"/>
            <a:ext cx="12188949" cy="219075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6E4237-1DEA-8CC3-58FA-590FA104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4309024"/>
            <a:ext cx="9626949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13.Manejo de Triggers II.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-1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2EF9DBB-5740-3C1C-1652-49E56FAF9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13" t="31111" r="17813" b="10695"/>
          <a:stretch/>
        </p:blipFill>
        <p:spPr>
          <a:xfrm>
            <a:off x="1472819" y="318047"/>
            <a:ext cx="75438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5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3F428F4-4840-14D9-C4E9-106D1F6B3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84" t="29769" r="10885" b="13631"/>
          <a:stretch/>
        </p:blipFill>
        <p:spPr>
          <a:xfrm>
            <a:off x="1995587" y="220378"/>
            <a:ext cx="8440537" cy="3881714"/>
          </a:xfrm>
          <a:prstGeom prst="rect">
            <a:avLst/>
          </a:prstGeom>
        </p:spPr>
      </p:pic>
      <p:sp>
        <p:nvSpPr>
          <p:cNvPr id="14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02095"/>
            <a:ext cx="12188949" cy="219075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3B7AC6-CD1C-CEE6-5D9F-8BCD13BD9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4309024"/>
            <a:ext cx="9626949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/>
              <a:t>14.Manejo de TRIGGERS III.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-1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9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6A78-986E-C9B7-7B37-AD6E201E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tx1">
                    <a:lumMod val="65000"/>
                  </a:schemeClr>
                </a:solidFill>
              </a:rPr>
              <a:t>15.Crear una consulta SQL que haga uso de todas las tablas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84FF000-A1CE-9491-7495-9DC255874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28" t="15972" r="42500" b="44861"/>
          <a:stretch/>
        </p:blipFill>
        <p:spPr>
          <a:xfrm>
            <a:off x="1279322" y="3586164"/>
            <a:ext cx="4816678" cy="29337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23098FD-A7AD-8BCB-408B-F555487CB5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25" t="16805" r="39498" b="63472"/>
          <a:stretch/>
        </p:blipFill>
        <p:spPr>
          <a:xfrm>
            <a:off x="4486275" y="1824039"/>
            <a:ext cx="6810376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87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21741-A680-04F5-DEF7-C742BB075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MANEJO DE CONCEPTOS</a:t>
            </a:r>
            <a:endParaRPr lang="es-MX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EE7C91-A22E-CFBB-E218-596F7A232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Defina que es lenguaje procedural en MySQL.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41C38B4-6A5C-21D0-94D9-E94EF1C4B7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/>
              <a:t>Los procedimientos almacenados MySQL son conjuntos de comandos SQL almacenados en el servidor. Esto nos permite trabajar con grandes cantidades de datos.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2D735F3-8D0D-4E08-B95D-32EF5BB095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DEFINA QUE ES UNA FUNCIÓN EN MYSQL.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F9E1D99-2ADD-5B87-46B1-C364DA02BF5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MX" dirty="0"/>
              <a:t>Es una rutina creada para tomar unos parámetros, procesarlos y retornar en un salida</a:t>
            </a:r>
          </a:p>
        </p:txBody>
      </p:sp>
    </p:spTree>
    <p:extLst>
      <p:ext uri="{BB962C8B-B14F-4D97-AF65-F5344CB8AC3E}">
        <p14:creationId xmlns:p14="http://schemas.microsoft.com/office/powerpoint/2010/main" val="139505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A97320-228E-48F3-BCFA-423F983C8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3398" y="566928"/>
            <a:ext cx="1133856" cy="62910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9F0975-851A-4FEC-B19A-6EC12C0D5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98591" y="1"/>
            <a:ext cx="56692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E61A81-02A8-7660-3DC6-C8EB61DE6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5300" y="455362"/>
            <a:ext cx="5071540" cy="1550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3¿Cuál es la diferencia entre funciones y procedimientos almacenados?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94EFC29-0455-C6B0-8E3C-574B217F8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5300" y="2160016"/>
            <a:ext cx="5071540" cy="392615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La diferencia entre una función y un procedimiento almacenado es que la función en si puede usarse de forma manual  respecto a un procedimiento almacenado que se ejecuta automáticamente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A653ED5-4A18-F796-4D33-884D228CE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28" t="35695" r="26947" b="36667"/>
          <a:stretch/>
        </p:blipFill>
        <p:spPr>
          <a:xfrm>
            <a:off x="678775" y="813050"/>
            <a:ext cx="3609421" cy="2030299"/>
          </a:xfrm>
          <a:prstGeom prst="rect">
            <a:avLst/>
          </a:prstGeom>
        </p:spPr>
      </p:pic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BA080BB-6081-83DB-1F21-BA65EF769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1267" t="19417" r="48782" b="36581"/>
          <a:stretch/>
        </p:blipFill>
        <p:spPr>
          <a:xfrm>
            <a:off x="957741" y="3566734"/>
            <a:ext cx="3053948" cy="25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97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2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16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0B5491-670A-C576-424D-36C51D7B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1" y="4469042"/>
            <a:ext cx="4581288" cy="17270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 Cómo se ejecuta una función y un procedimiento almacenado.</a:t>
            </a: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07D40D60-A371-3746-AE79-A8A0DA64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525EC29A-9786-924D-875A-91FAF9B12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C460E3D-B5C8-2FC5-01F3-277A71904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275" b="-1"/>
          <a:stretch/>
        </p:blipFill>
        <p:spPr>
          <a:xfrm>
            <a:off x="1587664" y="543426"/>
            <a:ext cx="4955414" cy="3496311"/>
          </a:xfrm>
          <a:prstGeom prst="rect">
            <a:avLst/>
          </a:prstGeom>
        </p:spPr>
      </p:pic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0D63CA0-CC30-7FFD-02D7-96B8CD209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52" r="18922" b="-1"/>
          <a:stretch/>
        </p:blipFill>
        <p:spPr>
          <a:xfrm>
            <a:off x="6666895" y="543426"/>
            <a:ext cx="4955421" cy="3496311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8F5ED9A-7A50-F417-0EC8-D388700B61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66895" y="4469042"/>
            <a:ext cx="4963672" cy="172704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La función se ejecuta de manera manual en si en una consulta. Muy distinto del procedimiento que se ejecuta por si solo</a:t>
            </a:r>
          </a:p>
        </p:txBody>
      </p:sp>
    </p:spTree>
    <p:extLst>
      <p:ext uri="{BB962C8B-B14F-4D97-AF65-F5344CB8AC3E}">
        <p14:creationId xmlns:p14="http://schemas.microsoft.com/office/powerpoint/2010/main" val="1231313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4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6DA97320-228E-48F3-BCFA-423F983C8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6928"/>
            <a:ext cx="1133856" cy="62910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2C9F0975-851A-4FEC-B19A-6EC12C0D5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5072" y="1"/>
            <a:ext cx="56692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A7BFCD-263C-AE50-EA91-504FA7F1F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55613"/>
            <a:ext cx="4767031" cy="1549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5.Defina que es una TRIGGER en MySQL.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F8DD22-F15E-F729-D2D3-BAE2FF6E5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2160588"/>
            <a:ext cx="4767031" cy="392588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Un trigger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función</a:t>
            </a:r>
            <a:r>
              <a:rPr lang="en-US" dirty="0"/>
              <a:t> </a:t>
            </a:r>
            <a:r>
              <a:rPr lang="en-US" dirty="0" err="1"/>
              <a:t>almacenada</a:t>
            </a:r>
            <a:r>
              <a:rPr lang="en-US" dirty="0"/>
              <a:t> mas </a:t>
            </a:r>
            <a:r>
              <a:rPr lang="en-US" dirty="0" err="1"/>
              <a:t>usada</a:t>
            </a:r>
            <a:r>
              <a:rPr lang="en-US" dirty="0"/>
              <a:t> para </a:t>
            </a:r>
            <a:r>
              <a:rPr lang="en-US" dirty="0" err="1"/>
              <a:t>verificar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hay </a:t>
            </a:r>
            <a:r>
              <a:rPr lang="en-US" dirty="0" err="1"/>
              <a:t>cambios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tabla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con las </a:t>
            </a:r>
            <a:r>
              <a:rPr lang="en-US" dirty="0" err="1"/>
              <a:t>condiciones</a:t>
            </a:r>
            <a:r>
              <a:rPr lang="en-US" dirty="0"/>
              <a:t> de after y before </a:t>
            </a:r>
            <a:r>
              <a:rPr lang="en-US" dirty="0" err="1"/>
              <a:t>además</a:t>
            </a:r>
            <a:r>
              <a:rPr lang="en-US" dirty="0"/>
              <a:t> de </a:t>
            </a:r>
            <a:r>
              <a:rPr lang="en-US" dirty="0" err="1"/>
              <a:t>tener</a:t>
            </a:r>
            <a:r>
              <a:rPr lang="en-US" dirty="0"/>
              <a:t> dos variables </a:t>
            </a:r>
            <a:r>
              <a:rPr lang="en-US" dirty="0" err="1"/>
              <a:t>el</a:t>
            </a:r>
            <a:r>
              <a:rPr lang="en-US" dirty="0"/>
              <a:t> old y </a:t>
            </a:r>
            <a:r>
              <a:rPr lang="en-US" dirty="0" err="1"/>
              <a:t>el</a:t>
            </a:r>
            <a:r>
              <a:rPr lang="en-US" dirty="0"/>
              <a:t> new.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65ECFBE-1CE0-2CA4-661B-F08A9EDAD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912" t="18036" r="22216" b="61743"/>
          <a:stretch/>
        </p:blipFill>
        <p:spPr>
          <a:xfrm>
            <a:off x="4729034" y="3428996"/>
            <a:ext cx="5900866" cy="239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5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50DEF-AF91-26A9-945B-B7A77C202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6. En un trigger que papel juega las variables OLD y NEW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AD8C3CB-CE5D-EECB-452E-EDF02B475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118" t="24476" r="19139" b="41901"/>
          <a:stretch/>
        </p:blipFill>
        <p:spPr>
          <a:xfrm>
            <a:off x="5850383" y="2920753"/>
            <a:ext cx="6131078" cy="1944210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7DC6F72-AF6F-7952-D01A-EE662A99A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MX" dirty="0"/>
              <a:t>Estas dos variables identifican el antes y el después</a:t>
            </a:r>
          </a:p>
          <a:p>
            <a:r>
              <a:rPr lang="es-MX" dirty="0"/>
              <a:t>Old: Esta variable nos habla sobre como estuvo antes.</a:t>
            </a:r>
          </a:p>
          <a:p>
            <a:r>
              <a:rPr lang="es-MX" dirty="0"/>
              <a:t>New: Esta variable nos muestra el respectivo cambio que tuvo.</a:t>
            </a:r>
          </a:p>
        </p:txBody>
      </p:sp>
    </p:spTree>
    <p:extLst>
      <p:ext uri="{BB962C8B-B14F-4D97-AF65-F5344CB8AC3E}">
        <p14:creationId xmlns:p14="http://schemas.microsoft.com/office/powerpoint/2010/main" val="1122012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96006-1127-E9B4-9261-FEFBF2EB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7. En un trigger que papel juega los conceptos(cláusulas) BEFORE o AFTER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EA29176-2BC3-E350-CC8A-C0C7C40BE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912" t="14245" r="24611" b="38362"/>
          <a:stretch/>
        </p:blipFill>
        <p:spPr>
          <a:xfrm>
            <a:off x="4587095" y="3298762"/>
            <a:ext cx="5252230" cy="2570226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7602E8C-3E6F-8783-E03C-E6D035773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MX" dirty="0"/>
              <a:t>Lo que indican estas dos clausulas es si el trigger se ejecutara antes o después.</a:t>
            </a:r>
          </a:p>
          <a:p>
            <a:r>
              <a:rPr lang="es-MX" dirty="0"/>
              <a:t>Before: antes</a:t>
            </a:r>
          </a:p>
          <a:p>
            <a:r>
              <a:rPr lang="es-MX" dirty="0"/>
              <a:t>After. después</a:t>
            </a:r>
          </a:p>
        </p:txBody>
      </p:sp>
    </p:spTree>
    <p:extLst>
      <p:ext uri="{BB962C8B-B14F-4D97-AF65-F5344CB8AC3E}">
        <p14:creationId xmlns:p14="http://schemas.microsoft.com/office/powerpoint/2010/main" val="211633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2CDADB-8F7D-3739-540E-247DF26CC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8. A que se refiere cuando se habla de eventos en TRIGGERS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C4663AA-F6E8-56FF-48EF-CDC2AE58A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635" t="23860" r="8946" b="13490"/>
          <a:stretch/>
        </p:blipFill>
        <p:spPr>
          <a:xfrm>
            <a:off x="5255236" y="3361563"/>
            <a:ext cx="6151579" cy="2913127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E88412F-C5C3-CAF4-9AB1-D800DA7DB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MX" dirty="0"/>
              <a:t>Los eventos son aquello que hace que el trigger funcione como cuando se modifica algún registro de alguna tabla</a:t>
            </a:r>
          </a:p>
        </p:txBody>
      </p:sp>
    </p:spTree>
    <p:extLst>
      <p:ext uri="{BB962C8B-B14F-4D97-AF65-F5344CB8AC3E}">
        <p14:creationId xmlns:p14="http://schemas.microsoft.com/office/powerpoint/2010/main" val="2986207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A02D1E-9071-23EE-0E4B-A30AF71EB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900"/>
              <a:t>PARTE PRACTICA</a:t>
            </a:r>
            <a:br>
              <a:rPr lang="en-US" sz="2900"/>
            </a:br>
            <a:r>
              <a:rPr lang="en-US" sz="2900"/>
              <a:t>9. Crear la siguiente Base de datos y sus registros.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73E0CB5-266B-5138-9F5D-F5F9F4988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93" t="30972" r="28906" b="29248"/>
          <a:stretch/>
        </p:blipFill>
        <p:spPr>
          <a:xfrm>
            <a:off x="1777321" y="953496"/>
            <a:ext cx="4524968" cy="254529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82796F5-44E1-B0DD-A12E-092D8F06F6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97" t="12762" r="33984" b="47693"/>
          <a:stretch/>
        </p:blipFill>
        <p:spPr>
          <a:xfrm>
            <a:off x="6945755" y="627797"/>
            <a:ext cx="3491745" cy="320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81426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RegularSeed_2SEEDS">
      <a:dk1>
        <a:srgbClr val="000000"/>
      </a:dk1>
      <a:lt1>
        <a:srgbClr val="FFFFFF"/>
      </a:lt1>
      <a:dk2>
        <a:srgbClr val="1C2431"/>
      </a:dk2>
      <a:lt2>
        <a:srgbClr val="F1F0F3"/>
      </a:lt2>
      <a:accent1>
        <a:srgbClr val="93AA1F"/>
      </a:accent1>
      <a:accent2>
        <a:srgbClr val="BF9B30"/>
      </a:accent2>
      <a:accent3>
        <a:srgbClr val="65B32D"/>
      </a:accent3>
      <a:accent4>
        <a:srgbClr val="2588C7"/>
      </a:accent4>
      <a:accent5>
        <a:srgbClr val="3756D9"/>
      </a:accent5>
      <a:accent6>
        <a:srgbClr val="5432CB"/>
      </a:accent6>
      <a:hlink>
        <a:srgbClr val="553FBF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380</Words>
  <Application>Microsoft Office PowerPoint</Application>
  <PresentationFormat>Panorámica</PresentationFormat>
  <Paragraphs>31</Paragraphs>
  <Slides>15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8" baseType="lpstr">
      <vt:lpstr>Arial</vt:lpstr>
      <vt:lpstr>Neue Haas Grotesk Text Pro</vt:lpstr>
      <vt:lpstr>InterweaveVTI</vt:lpstr>
      <vt:lpstr>BASE DE DATOS PRACTICA H4</vt:lpstr>
      <vt:lpstr>MANEJO DE CONCEPTOS</vt:lpstr>
      <vt:lpstr>3¿Cuál es la diferencia entre funciones y procedimientos almacenados?</vt:lpstr>
      <vt:lpstr>4. Cómo se ejecuta una función y un procedimiento almacenado.</vt:lpstr>
      <vt:lpstr>5.Defina que es una TRIGGER en MySQL.</vt:lpstr>
      <vt:lpstr>6. En un trigger que papel juega las variables OLD y NEW</vt:lpstr>
      <vt:lpstr>7. En un trigger que papel juega los conceptos(cláusulas) BEFORE o AFTER</vt:lpstr>
      <vt:lpstr>8. A que se refiere cuando se habla de eventos en TRIGGERS</vt:lpstr>
      <vt:lpstr>PARTE PRACTICA 9. Crear la siguiente Base de datos y sus registros.</vt:lpstr>
      <vt:lpstr>10.Crear una función que sume los valores de la serie Fibonacci.</vt:lpstr>
      <vt:lpstr>11.Manejo de vistas</vt:lpstr>
      <vt:lpstr>12.Manejo de TRIGGERS I. </vt:lpstr>
      <vt:lpstr>13.Manejo de Triggers II.</vt:lpstr>
      <vt:lpstr>14.Manejo de TRIGGERS III.</vt:lpstr>
      <vt:lpstr>15.Crear una consulta SQL que haga uso de todas las tablas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 DE DATOS PRACTICA H4</dc:title>
  <dc:creator>Henry Huarachi</dc:creator>
  <cp:lastModifiedBy>Henry Huarachi</cp:lastModifiedBy>
  <cp:revision>4</cp:revision>
  <dcterms:created xsi:type="dcterms:W3CDTF">2022-11-29T20:28:49Z</dcterms:created>
  <dcterms:modified xsi:type="dcterms:W3CDTF">2022-11-30T05:07:58Z</dcterms:modified>
</cp:coreProperties>
</file>